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910233"/>
            <a:ext cx="7415927" cy="33539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803"/>
              </a:lnSpc>
              <a:buNone/>
            </a:pPr>
            <a:r>
              <a:rPr lang="en-US" sz="7042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Introduction to Deep Learning Architectures</a:t>
            </a:r>
            <a:endParaRPr lang="en-US" sz="7042" dirty="0"/>
          </a:p>
        </p:txBody>
      </p:sp>
      <p:sp>
        <p:nvSpPr>
          <p:cNvPr id="6" name="Text 2"/>
          <p:cNvSpPr/>
          <p:nvPr/>
        </p:nvSpPr>
        <p:spPr>
          <a:xfrm>
            <a:off x="6350437" y="4634508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delves into the fascinating world of deep learning architectures, exploring the capabilities and applications of Transformers, Generative Adversarial Networks (GANs), Variational Autoencoders (VAEs), and Long Short-Term Memory (LSTM) networks.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6350437" y="690586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057" y="6913483"/>
            <a:ext cx="379690" cy="37969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868716" y="6887408"/>
            <a:ext cx="3125748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Juvenile teachers</a:t>
            </a:r>
            <a:endParaRPr lang="en-US" sz="2430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553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305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9492" y="549593"/>
            <a:ext cx="7745016" cy="13115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64"/>
              </a:lnSpc>
              <a:buNone/>
            </a:pPr>
            <a:r>
              <a:rPr lang="en-US" sz="4131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Generative Adversarial Networks (GANs)</a:t>
            </a:r>
            <a:endParaRPr lang="en-US" sz="4131" dirty="0"/>
          </a:p>
        </p:txBody>
      </p:sp>
      <p:sp>
        <p:nvSpPr>
          <p:cNvPr id="6" name="Text 2"/>
          <p:cNvSpPr/>
          <p:nvPr/>
        </p:nvSpPr>
        <p:spPr>
          <a:xfrm>
            <a:off x="699492" y="2160984"/>
            <a:ext cx="7745016" cy="9594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8"/>
              </a:lnSpc>
              <a:buNone/>
            </a:pPr>
            <a:r>
              <a:rPr lang="en-US" sz="157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GANs are a powerful deep learning technique for generating realistic data. They comprise two neural networks: a generator and a discriminator, competing to improve their performance.</a:t>
            </a:r>
            <a:endParaRPr lang="en-US" sz="1574" dirty="0"/>
          </a:p>
        </p:txBody>
      </p:sp>
      <p:sp>
        <p:nvSpPr>
          <p:cNvPr id="7" name="Shape 3"/>
          <p:cNvSpPr/>
          <p:nvPr/>
        </p:nvSpPr>
        <p:spPr>
          <a:xfrm>
            <a:off x="699492" y="3569970"/>
            <a:ext cx="449699" cy="44969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856893" y="3637359"/>
            <a:ext cx="134779" cy="3148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79"/>
              </a:lnSpc>
              <a:buNone/>
            </a:pPr>
            <a:r>
              <a:rPr lang="en-US" sz="2479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479" dirty="0"/>
          </a:p>
        </p:txBody>
      </p:sp>
      <p:sp>
        <p:nvSpPr>
          <p:cNvPr id="9" name="Text 5"/>
          <p:cNvSpPr/>
          <p:nvPr/>
        </p:nvSpPr>
        <p:spPr>
          <a:xfrm>
            <a:off x="1348978" y="3569970"/>
            <a:ext cx="2623304" cy="327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2"/>
              </a:lnSpc>
              <a:buNone/>
            </a:pPr>
            <a:r>
              <a:rPr lang="en-US" sz="2066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Generator</a:t>
            </a:r>
            <a:endParaRPr lang="en-US" sz="2066" dirty="0"/>
          </a:p>
        </p:txBody>
      </p:sp>
      <p:sp>
        <p:nvSpPr>
          <p:cNvPr id="10" name="Text 6"/>
          <p:cNvSpPr/>
          <p:nvPr/>
        </p:nvSpPr>
        <p:spPr>
          <a:xfrm>
            <a:off x="1348978" y="4017645"/>
            <a:ext cx="7095530" cy="639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8"/>
              </a:lnSpc>
              <a:buNone/>
            </a:pPr>
            <a:r>
              <a:rPr lang="en-US" sz="157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generator network creates synthetic data that mimics the distribution of real data.</a:t>
            </a:r>
            <a:endParaRPr lang="en-US" sz="1574" dirty="0"/>
          </a:p>
        </p:txBody>
      </p:sp>
      <p:sp>
        <p:nvSpPr>
          <p:cNvPr id="11" name="Shape 7"/>
          <p:cNvSpPr/>
          <p:nvPr/>
        </p:nvSpPr>
        <p:spPr>
          <a:xfrm>
            <a:off x="699492" y="5081826"/>
            <a:ext cx="449699" cy="44969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35104" y="5149215"/>
            <a:ext cx="178475" cy="3148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79"/>
              </a:lnSpc>
              <a:buNone/>
            </a:pPr>
            <a:r>
              <a:rPr lang="en-US" sz="2479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479" dirty="0"/>
          </a:p>
        </p:txBody>
      </p:sp>
      <p:sp>
        <p:nvSpPr>
          <p:cNvPr id="13" name="Text 9"/>
          <p:cNvSpPr/>
          <p:nvPr/>
        </p:nvSpPr>
        <p:spPr>
          <a:xfrm>
            <a:off x="1348978" y="5081826"/>
            <a:ext cx="2623304" cy="327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2"/>
              </a:lnSpc>
              <a:buNone/>
            </a:pPr>
            <a:r>
              <a:rPr lang="en-US" sz="2066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Discriminator</a:t>
            </a:r>
            <a:endParaRPr lang="en-US" sz="2066" dirty="0"/>
          </a:p>
        </p:txBody>
      </p:sp>
      <p:sp>
        <p:nvSpPr>
          <p:cNvPr id="14" name="Text 10"/>
          <p:cNvSpPr/>
          <p:nvPr/>
        </p:nvSpPr>
        <p:spPr>
          <a:xfrm>
            <a:off x="1348978" y="5529501"/>
            <a:ext cx="7095530" cy="639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8"/>
              </a:lnSpc>
              <a:buNone/>
            </a:pPr>
            <a:r>
              <a:rPr lang="en-US" sz="157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discriminator network learns to distinguish between real and generated data.</a:t>
            </a:r>
            <a:endParaRPr lang="en-US" sz="1574" dirty="0"/>
          </a:p>
        </p:txBody>
      </p:sp>
      <p:sp>
        <p:nvSpPr>
          <p:cNvPr id="15" name="Shape 11"/>
          <p:cNvSpPr/>
          <p:nvPr/>
        </p:nvSpPr>
        <p:spPr>
          <a:xfrm>
            <a:off x="699492" y="6593681"/>
            <a:ext cx="449699" cy="44969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835223" y="6661071"/>
            <a:ext cx="178118" cy="3148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79"/>
              </a:lnSpc>
              <a:buNone/>
            </a:pPr>
            <a:r>
              <a:rPr lang="en-US" sz="2479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479" dirty="0"/>
          </a:p>
        </p:txBody>
      </p:sp>
      <p:sp>
        <p:nvSpPr>
          <p:cNvPr id="17" name="Text 13"/>
          <p:cNvSpPr/>
          <p:nvPr/>
        </p:nvSpPr>
        <p:spPr>
          <a:xfrm>
            <a:off x="1348978" y="6593681"/>
            <a:ext cx="2623304" cy="327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2"/>
              </a:lnSpc>
              <a:buNone/>
            </a:pPr>
            <a:r>
              <a:rPr lang="en-US" sz="2066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Competition</a:t>
            </a:r>
            <a:endParaRPr lang="en-US" sz="2066" dirty="0"/>
          </a:p>
        </p:txBody>
      </p:sp>
      <p:sp>
        <p:nvSpPr>
          <p:cNvPr id="18" name="Text 14"/>
          <p:cNvSpPr/>
          <p:nvPr/>
        </p:nvSpPr>
        <p:spPr>
          <a:xfrm>
            <a:off x="1348978" y="7041356"/>
            <a:ext cx="7095530" cy="639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8"/>
              </a:lnSpc>
              <a:buNone/>
            </a:pPr>
            <a:r>
              <a:rPr lang="en-US" sz="157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generator aims to fool the discriminator, while the discriminator seeks to accurately classify data.</a:t>
            </a:r>
            <a:endParaRPr lang="en-US" sz="1574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578531"/>
            <a:ext cx="9737765" cy="8099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379"/>
              </a:lnSpc>
              <a:buNone/>
            </a:pPr>
            <a:r>
              <a:rPr lang="en-US" sz="5103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Variational Autoencoders (VAEs)</a:t>
            </a:r>
            <a:endParaRPr lang="en-US" sz="5103" dirty="0"/>
          </a:p>
        </p:txBody>
      </p:sp>
      <p:sp>
        <p:nvSpPr>
          <p:cNvPr id="5" name="Text 2"/>
          <p:cNvSpPr/>
          <p:nvPr/>
        </p:nvSpPr>
        <p:spPr>
          <a:xfrm>
            <a:off x="864037" y="2882265"/>
            <a:ext cx="129023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VAEs are generative models that use a probabilistic approach to learn the underlying distribution of data. They consist of an encoder and a decoder.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864037" y="419683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89"/>
              </a:lnSpc>
              <a:buNone/>
            </a:pPr>
            <a:r>
              <a:rPr lang="en-US" sz="2552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Encoder</a:t>
            </a:r>
            <a:endParaRPr lang="en-US" sz="2552" dirty="0"/>
          </a:p>
        </p:txBody>
      </p:sp>
      <p:sp>
        <p:nvSpPr>
          <p:cNvPr id="7" name="Text 4"/>
          <p:cNvSpPr/>
          <p:nvPr/>
        </p:nvSpPr>
        <p:spPr>
          <a:xfrm>
            <a:off x="864037" y="4848701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encoder maps input data to a lower-dimensional latent space, capturing the key features.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372695" y="419683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89"/>
              </a:lnSpc>
              <a:buNone/>
            </a:pPr>
            <a:r>
              <a:rPr lang="en-US" sz="2552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Decoder</a:t>
            </a:r>
            <a:endParaRPr lang="en-US" sz="2552" dirty="0"/>
          </a:p>
        </p:txBody>
      </p:sp>
      <p:sp>
        <p:nvSpPr>
          <p:cNvPr id="9" name="Text 6"/>
          <p:cNvSpPr/>
          <p:nvPr/>
        </p:nvSpPr>
        <p:spPr>
          <a:xfrm>
            <a:off x="5372695" y="4848701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decoder reconstructs the original data from the latent representation.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9881354" y="4196834"/>
            <a:ext cx="3240405" cy="405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89"/>
              </a:lnSpc>
              <a:buNone/>
            </a:pPr>
            <a:r>
              <a:rPr lang="en-US" sz="2552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Latent Space</a:t>
            </a:r>
            <a:endParaRPr lang="en-US" sz="2552" dirty="0"/>
          </a:p>
        </p:txBody>
      </p:sp>
      <p:sp>
        <p:nvSpPr>
          <p:cNvPr id="11" name="Text 8"/>
          <p:cNvSpPr/>
          <p:nvPr/>
        </p:nvSpPr>
        <p:spPr>
          <a:xfrm>
            <a:off x="9881354" y="4848701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latent space represents a compressed version of the data, enabling generation of new data points.</a:t>
            </a:r>
            <a:endParaRPr lang="en-US" sz="1944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7905" y="1187887"/>
            <a:ext cx="7920990" cy="11465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514"/>
              </a:lnSpc>
              <a:buNone/>
            </a:pPr>
            <a:r>
              <a:rPr lang="en-US" sz="3612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Long Short-Term Memory (LSTM) Networks</a:t>
            </a:r>
            <a:endParaRPr lang="en-US" sz="3612" dirty="0"/>
          </a:p>
        </p:txBody>
      </p:sp>
      <p:sp>
        <p:nvSpPr>
          <p:cNvPr id="6" name="Text 2"/>
          <p:cNvSpPr/>
          <p:nvPr/>
        </p:nvSpPr>
        <p:spPr>
          <a:xfrm>
            <a:off x="6097905" y="2596515"/>
            <a:ext cx="7920990" cy="559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1"/>
              </a:lnSpc>
              <a:buNone/>
            </a:pPr>
            <a:r>
              <a:rPr lang="en-US" sz="13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LSTMs are a type of recurrent neural network specifically designed for handling sequential data. They use internal memory cells to store information about past events.</a:t>
            </a:r>
            <a:endParaRPr lang="en-US" sz="1376" dirty="0"/>
          </a:p>
        </p:txBody>
      </p:sp>
      <p:sp>
        <p:nvSpPr>
          <p:cNvPr id="7" name="Shape 3"/>
          <p:cNvSpPr/>
          <p:nvPr/>
        </p:nvSpPr>
        <p:spPr>
          <a:xfrm>
            <a:off x="6163449" y="3548539"/>
            <a:ext cx="393025" cy="393025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300966" y="3607475"/>
            <a:ext cx="117872" cy="2751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67"/>
              </a:lnSpc>
              <a:buNone/>
            </a:pPr>
            <a:r>
              <a:rPr lang="en-US" sz="2167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167" dirty="0"/>
          </a:p>
        </p:txBody>
      </p:sp>
      <p:sp>
        <p:nvSpPr>
          <p:cNvPr id="9" name="Text 5"/>
          <p:cNvSpPr/>
          <p:nvPr/>
        </p:nvSpPr>
        <p:spPr>
          <a:xfrm>
            <a:off x="7320915" y="3526750"/>
            <a:ext cx="2293263" cy="2865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57"/>
              </a:lnSpc>
              <a:buNone/>
            </a:pPr>
            <a:r>
              <a:rPr lang="en-US" sz="1806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Input Gate</a:t>
            </a:r>
            <a:endParaRPr lang="en-US" sz="1806" dirty="0"/>
          </a:p>
        </p:txBody>
      </p:sp>
      <p:sp>
        <p:nvSpPr>
          <p:cNvPr id="10" name="Text 6"/>
          <p:cNvSpPr/>
          <p:nvPr/>
        </p:nvSpPr>
        <p:spPr>
          <a:xfrm>
            <a:off x="7320915" y="3918109"/>
            <a:ext cx="6697980" cy="2795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01"/>
              </a:lnSpc>
              <a:buNone/>
            </a:pPr>
            <a:r>
              <a:rPr lang="en-US" sz="13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Determines which new information is allowed into the memory cell.</a:t>
            </a:r>
            <a:endParaRPr lang="en-US" sz="1376" dirty="0"/>
          </a:p>
        </p:txBody>
      </p:sp>
      <p:sp>
        <p:nvSpPr>
          <p:cNvPr id="11" name="Shape 7"/>
          <p:cNvSpPr/>
          <p:nvPr/>
        </p:nvSpPr>
        <p:spPr>
          <a:xfrm>
            <a:off x="6163449" y="4743450"/>
            <a:ext cx="393025" cy="393025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6281916" y="4802386"/>
            <a:ext cx="156091" cy="2751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67"/>
              </a:lnSpc>
              <a:buNone/>
            </a:pPr>
            <a:r>
              <a:rPr lang="en-US" sz="2167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167" dirty="0"/>
          </a:p>
        </p:txBody>
      </p:sp>
      <p:sp>
        <p:nvSpPr>
          <p:cNvPr id="13" name="Text 9"/>
          <p:cNvSpPr/>
          <p:nvPr/>
        </p:nvSpPr>
        <p:spPr>
          <a:xfrm>
            <a:off x="7320915" y="4721662"/>
            <a:ext cx="2293263" cy="2865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57"/>
              </a:lnSpc>
              <a:buNone/>
            </a:pPr>
            <a:r>
              <a:rPr lang="en-US" sz="1806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Forget Gate</a:t>
            </a:r>
            <a:endParaRPr lang="en-US" sz="1806" dirty="0"/>
          </a:p>
        </p:txBody>
      </p:sp>
      <p:sp>
        <p:nvSpPr>
          <p:cNvPr id="14" name="Text 10"/>
          <p:cNvSpPr/>
          <p:nvPr/>
        </p:nvSpPr>
        <p:spPr>
          <a:xfrm>
            <a:off x="7320915" y="5113020"/>
            <a:ext cx="6697980" cy="2795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01"/>
              </a:lnSpc>
              <a:buNone/>
            </a:pPr>
            <a:r>
              <a:rPr lang="en-US" sz="13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Controls which information is discarded from the memory cell.</a:t>
            </a:r>
            <a:endParaRPr lang="en-US" sz="1376" dirty="0"/>
          </a:p>
        </p:txBody>
      </p:sp>
      <p:sp>
        <p:nvSpPr>
          <p:cNvPr id="15" name="Shape 11"/>
          <p:cNvSpPr/>
          <p:nvPr/>
        </p:nvSpPr>
        <p:spPr>
          <a:xfrm>
            <a:off x="6163449" y="5938361"/>
            <a:ext cx="393025" cy="393025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6282035" y="5997297"/>
            <a:ext cx="155853" cy="2751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67"/>
              </a:lnSpc>
              <a:buNone/>
            </a:pPr>
            <a:r>
              <a:rPr lang="en-US" sz="2167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167" dirty="0"/>
          </a:p>
        </p:txBody>
      </p:sp>
      <p:sp>
        <p:nvSpPr>
          <p:cNvPr id="17" name="Text 13"/>
          <p:cNvSpPr/>
          <p:nvPr/>
        </p:nvSpPr>
        <p:spPr>
          <a:xfrm>
            <a:off x="7320915" y="5916573"/>
            <a:ext cx="2293263" cy="2865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57"/>
              </a:lnSpc>
              <a:buNone/>
            </a:pPr>
            <a:r>
              <a:rPr lang="en-US" sz="1806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Output Gate</a:t>
            </a:r>
            <a:endParaRPr lang="en-US" sz="1806" dirty="0"/>
          </a:p>
        </p:txBody>
      </p:sp>
      <p:sp>
        <p:nvSpPr>
          <p:cNvPr id="18" name="Text 14"/>
          <p:cNvSpPr/>
          <p:nvPr/>
        </p:nvSpPr>
        <p:spPr>
          <a:xfrm>
            <a:off x="7320915" y="6307931"/>
            <a:ext cx="6697980" cy="559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01"/>
              </a:lnSpc>
              <a:buNone/>
            </a:pPr>
            <a:r>
              <a:rPr lang="en-US" sz="13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Decides what information from the memory cell is used for generating the output.</a:t>
            </a:r>
            <a:endParaRPr lang="en-US" sz="1376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3053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3438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93846" y="2859405"/>
            <a:ext cx="10242709" cy="12303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845"/>
              </a:lnSpc>
              <a:buNone/>
            </a:pPr>
            <a:r>
              <a:rPr lang="en-US" sz="3876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Transformer Architecture and Key Components</a:t>
            </a:r>
            <a:endParaRPr lang="en-US" sz="3876" dirty="0"/>
          </a:p>
        </p:txBody>
      </p:sp>
      <p:sp>
        <p:nvSpPr>
          <p:cNvPr id="6" name="Text 2"/>
          <p:cNvSpPr/>
          <p:nvPr/>
        </p:nvSpPr>
        <p:spPr>
          <a:xfrm>
            <a:off x="2193846" y="4371023"/>
            <a:ext cx="10242709" cy="600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62"/>
              </a:lnSpc>
              <a:buNone/>
            </a:pPr>
            <a:r>
              <a:rPr lang="en-US" sz="14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Transformers are a revolutionary architecture that excels at processing sequential data, especially in natural language processing.</a:t>
            </a:r>
            <a:endParaRPr lang="en-US" sz="1476" dirty="0"/>
          </a:p>
        </p:txBody>
      </p:sp>
      <p:sp>
        <p:nvSpPr>
          <p:cNvPr id="7" name="Shape 3"/>
          <p:cNvSpPr/>
          <p:nvPr/>
        </p:nvSpPr>
        <p:spPr>
          <a:xfrm>
            <a:off x="2193846" y="5181957"/>
            <a:ext cx="10242709" cy="2535555"/>
          </a:xfrm>
          <a:prstGeom prst="roundRect">
            <a:avLst>
              <a:gd name="adj" fmla="val 310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2201466" y="5189577"/>
            <a:ext cx="10227469" cy="8401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2388870" y="5309592"/>
            <a:ext cx="4735116" cy="3000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62"/>
              </a:lnSpc>
              <a:buNone/>
            </a:pPr>
            <a:r>
              <a:rPr lang="en-US" sz="14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Encoder</a:t>
            </a:r>
            <a:endParaRPr lang="en-US" sz="1476" dirty="0"/>
          </a:p>
        </p:txBody>
      </p:sp>
      <p:sp>
        <p:nvSpPr>
          <p:cNvPr id="10" name="Text 6"/>
          <p:cNvSpPr/>
          <p:nvPr/>
        </p:nvSpPr>
        <p:spPr>
          <a:xfrm>
            <a:off x="7506414" y="5309592"/>
            <a:ext cx="4735116" cy="600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62"/>
              </a:lnSpc>
              <a:buNone/>
            </a:pPr>
            <a:r>
              <a:rPr lang="en-US" sz="14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Processes the input sequence to generate contextual representations.</a:t>
            </a:r>
            <a:endParaRPr lang="en-US" sz="1476" dirty="0"/>
          </a:p>
        </p:txBody>
      </p:sp>
      <p:sp>
        <p:nvSpPr>
          <p:cNvPr id="11" name="Shape 7"/>
          <p:cNvSpPr/>
          <p:nvPr/>
        </p:nvSpPr>
        <p:spPr>
          <a:xfrm>
            <a:off x="2201466" y="6029682"/>
            <a:ext cx="10227469" cy="8401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2388870" y="6149697"/>
            <a:ext cx="4735116" cy="3000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62"/>
              </a:lnSpc>
              <a:buNone/>
            </a:pPr>
            <a:r>
              <a:rPr lang="en-US" sz="14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Decoder</a:t>
            </a:r>
            <a:endParaRPr lang="en-US" sz="1476" dirty="0"/>
          </a:p>
        </p:txBody>
      </p:sp>
      <p:sp>
        <p:nvSpPr>
          <p:cNvPr id="13" name="Text 9"/>
          <p:cNvSpPr/>
          <p:nvPr/>
        </p:nvSpPr>
        <p:spPr>
          <a:xfrm>
            <a:off x="7506414" y="6149697"/>
            <a:ext cx="4735116" cy="600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62"/>
              </a:lnSpc>
              <a:buNone/>
            </a:pPr>
            <a:r>
              <a:rPr lang="en-US" sz="14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Generates the output sequence based on the encoded representations.</a:t>
            </a:r>
            <a:endParaRPr lang="en-US" sz="1476" dirty="0"/>
          </a:p>
        </p:txBody>
      </p:sp>
      <p:sp>
        <p:nvSpPr>
          <p:cNvPr id="14" name="Shape 10"/>
          <p:cNvSpPr/>
          <p:nvPr/>
        </p:nvSpPr>
        <p:spPr>
          <a:xfrm>
            <a:off x="2201466" y="6869787"/>
            <a:ext cx="10227469" cy="8401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2388870" y="6989802"/>
            <a:ext cx="4735116" cy="3000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62"/>
              </a:lnSpc>
              <a:buNone/>
            </a:pPr>
            <a:r>
              <a:rPr lang="en-US" sz="14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Attention Mechanism</a:t>
            </a:r>
            <a:endParaRPr lang="en-US" sz="1476" dirty="0"/>
          </a:p>
        </p:txBody>
      </p:sp>
      <p:sp>
        <p:nvSpPr>
          <p:cNvPr id="16" name="Text 12"/>
          <p:cNvSpPr/>
          <p:nvPr/>
        </p:nvSpPr>
        <p:spPr>
          <a:xfrm>
            <a:off x="7506414" y="6989802"/>
            <a:ext cx="4735116" cy="600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62"/>
              </a:lnSpc>
              <a:buNone/>
            </a:pPr>
            <a:r>
              <a:rPr lang="en-US" sz="147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Allows the model to focus on relevant parts of the input sequence.</a:t>
            </a:r>
            <a:endParaRPr lang="en-US" sz="1476" dirty="0"/>
          </a:p>
        </p:txBody>
      </p:sp>
      <p:pic>
        <p:nvPicPr>
          <p:cNvPr id="1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5306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85580" y="3087886"/>
            <a:ext cx="7652385" cy="6643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31"/>
              </a:lnSpc>
              <a:buNone/>
            </a:pPr>
            <a:r>
              <a:rPr lang="en-US" sz="4185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GAN Training and Applications</a:t>
            </a:r>
            <a:endParaRPr lang="en-US" sz="4185" dirty="0"/>
          </a:p>
        </p:txBody>
      </p:sp>
      <p:sp>
        <p:nvSpPr>
          <p:cNvPr id="6" name="Text 2"/>
          <p:cNvSpPr/>
          <p:nvPr/>
        </p:nvSpPr>
        <p:spPr>
          <a:xfrm>
            <a:off x="1785580" y="4055864"/>
            <a:ext cx="11059239" cy="3238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GANs are trained through a competitive process, where the generator and discriminator learn from each other.</a:t>
            </a:r>
            <a:endParaRPr lang="en-US" sz="1594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580" y="4607481"/>
            <a:ext cx="3686413" cy="8097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87987" y="5720834"/>
            <a:ext cx="2657237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15"/>
              </a:lnSpc>
              <a:buNone/>
            </a:pPr>
            <a:r>
              <a:rPr lang="en-US" sz="2092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Generator Training</a:t>
            </a:r>
            <a:endParaRPr lang="en-US" sz="2092" dirty="0"/>
          </a:p>
        </p:txBody>
      </p:sp>
      <p:sp>
        <p:nvSpPr>
          <p:cNvPr id="9" name="Text 4"/>
          <p:cNvSpPr/>
          <p:nvPr/>
        </p:nvSpPr>
        <p:spPr>
          <a:xfrm>
            <a:off x="1987987" y="6174462"/>
            <a:ext cx="3281601" cy="971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generator tries to produce fake data that fools the discriminator.</a:t>
            </a:r>
            <a:endParaRPr lang="en-US" sz="1594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993" y="4607481"/>
            <a:ext cx="3686413" cy="80974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674400" y="5720834"/>
            <a:ext cx="2856309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15"/>
              </a:lnSpc>
              <a:buNone/>
            </a:pPr>
            <a:r>
              <a:rPr lang="en-US" sz="2092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Discriminator Training</a:t>
            </a:r>
            <a:endParaRPr lang="en-US" sz="2092" dirty="0"/>
          </a:p>
        </p:txBody>
      </p:sp>
      <p:sp>
        <p:nvSpPr>
          <p:cNvPr id="12" name="Text 6"/>
          <p:cNvSpPr/>
          <p:nvPr/>
        </p:nvSpPr>
        <p:spPr>
          <a:xfrm>
            <a:off x="5674400" y="6174462"/>
            <a:ext cx="3281601" cy="971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discriminator learns to distinguish between real and fake data.</a:t>
            </a:r>
            <a:endParaRPr lang="en-US" sz="1594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8407" y="4607481"/>
            <a:ext cx="3686413" cy="80974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360813" y="5720834"/>
            <a:ext cx="2657237" cy="332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15"/>
              </a:lnSpc>
              <a:buNone/>
            </a:pPr>
            <a:r>
              <a:rPr lang="en-US" sz="2092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Iteration</a:t>
            </a:r>
            <a:endParaRPr lang="en-US" sz="2092" dirty="0"/>
          </a:p>
        </p:txBody>
      </p:sp>
      <p:sp>
        <p:nvSpPr>
          <p:cNvPr id="15" name="Text 8"/>
          <p:cNvSpPr/>
          <p:nvPr/>
        </p:nvSpPr>
        <p:spPr>
          <a:xfrm>
            <a:off x="9360813" y="6174462"/>
            <a:ext cx="3281601" cy="1295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Both networks continue to improve through repeated iterations, leading to better generation capabilities.</a:t>
            </a:r>
            <a:endParaRPr lang="en-US" sz="1594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318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45883" y="3333869"/>
            <a:ext cx="11293912" cy="717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647"/>
              </a:lnSpc>
              <a:buNone/>
            </a:pPr>
            <a:r>
              <a:rPr lang="en-US" sz="4517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VAE Principles and Latent Representations</a:t>
            </a:r>
            <a:endParaRPr lang="en-US" sz="4517" dirty="0"/>
          </a:p>
        </p:txBody>
      </p:sp>
      <p:sp>
        <p:nvSpPr>
          <p:cNvPr id="6" name="Text 2"/>
          <p:cNvSpPr/>
          <p:nvPr/>
        </p:nvSpPr>
        <p:spPr>
          <a:xfrm>
            <a:off x="1345883" y="4378762"/>
            <a:ext cx="11938635" cy="699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3"/>
              </a:lnSpc>
              <a:buNone/>
            </a:pPr>
            <a:r>
              <a:rPr lang="en-US" sz="172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latent space in VAEs provides a compressed representation of the data, capturing the underlying structure and variability.</a:t>
            </a:r>
            <a:endParaRPr lang="en-US" sz="1721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883" y="5323999"/>
            <a:ext cx="546378" cy="54637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45883" y="6088856"/>
            <a:ext cx="2868454" cy="358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23"/>
              </a:lnSpc>
              <a:buNone/>
            </a:pPr>
            <a:r>
              <a:rPr lang="en-US" sz="2259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Manifold Learning</a:t>
            </a:r>
            <a:endParaRPr lang="en-US" sz="2259" dirty="0"/>
          </a:p>
        </p:txBody>
      </p:sp>
      <p:sp>
        <p:nvSpPr>
          <p:cNvPr id="9" name="Text 4"/>
          <p:cNvSpPr/>
          <p:nvPr/>
        </p:nvSpPr>
        <p:spPr>
          <a:xfrm>
            <a:off x="1345883" y="6578441"/>
            <a:ext cx="3760946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53"/>
              </a:lnSpc>
              <a:buNone/>
            </a:pPr>
            <a:r>
              <a:rPr lang="en-US" sz="172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VAEs learn a low-dimensional manifold that captures the data distribution.</a:t>
            </a:r>
            <a:endParaRPr lang="en-US" sz="1721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4608" y="5323999"/>
            <a:ext cx="546378" cy="54637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434608" y="6088856"/>
            <a:ext cx="2868454" cy="358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23"/>
              </a:lnSpc>
              <a:buNone/>
            </a:pPr>
            <a:r>
              <a:rPr lang="en-US" sz="2259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Data Clustering</a:t>
            </a:r>
            <a:endParaRPr lang="en-US" sz="2259" dirty="0"/>
          </a:p>
        </p:txBody>
      </p:sp>
      <p:sp>
        <p:nvSpPr>
          <p:cNvPr id="12" name="Text 6"/>
          <p:cNvSpPr/>
          <p:nvPr/>
        </p:nvSpPr>
        <p:spPr>
          <a:xfrm>
            <a:off x="5434608" y="6578441"/>
            <a:ext cx="3761065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53"/>
              </a:lnSpc>
              <a:buNone/>
            </a:pPr>
            <a:r>
              <a:rPr lang="en-US" sz="172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Similar data points are grouped together in the latent space, revealing hidden relationships.</a:t>
            </a:r>
            <a:endParaRPr lang="en-US" sz="1721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3452" y="5323999"/>
            <a:ext cx="546378" cy="54637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523452" y="6088856"/>
            <a:ext cx="2868454" cy="358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23"/>
              </a:lnSpc>
              <a:buNone/>
            </a:pPr>
            <a:r>
              <a:rPr lang="en-US" sz="2259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Data Interpolation</a:t>
            </a:r>
            <a:endParaRPr lang="en-US" sz="2259" dirty="0"/>
          </a:p>
        </p:txBody>
      </p:sp>
      <p:sp>
        <p:nvSpPr>
          <p:cNvPr id="15" name="Text 8"/>
          <p:cNvSpPr/>
          <p:nvPr/>
        </p:nvSpPr>
        <p:spPr>
          <a:xfrm>
            <a:off x="9523452" y="6578441"/>
            <a:ext cx="3761065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53"/>
              </a:lnSpc>
              <a:buNone/>
            </a:pPr>
            <a:r>
              <a:rPr lang="en-US" sz="172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New data points can be generated by interpolating between existing points in the latent space.</a:t>
            </a:r>
            <a:endParaRPr lang="en-US" sz="1721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802249" y="813435"/>
            <a:ext cx="10998398" cy="6622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15"/>
              </a:lnSpc>
              <a:buNone/>
            </a:pPr>
            <a:r>
              <a:rPr lang="en-US" sz="4172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LSTM for Sequence Modeling and Generation</a:t>
            </a:r>
            <a:endParaRPr lang="en-US" sz="4172" dirty="0"/>
          </a:p>
        </p:txBody>
      </p:sp>
      <p:sp>
        <p:nvSpPr>
          <p:cNvPr id="5" name="Text 2"/>
          <p:cNvSpPr/>
          <p:nvPr/>
        </p:nvSpPr>
        <p:spPr>
          <a:xfrm>
            <a:off x="1802249" y="1879283"/>
            <a:ext cx="11025783" cy="6457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3"/>
              </a:lnSpc>
              <a:buNone/>
            </a:pPr>
            <a:r>
              <a:rPr lang="en-US" sz="158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LSTMs are widely used in sequence modeling tasks, such as text generation, speech recognition, and machine translation.</a:t>
            </a:r>
            <a:endParaRPr lang="en-US" sz="1589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249" y="2752130"/>
            <a:ext cx="5361503" cy="33136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02249" y="6318052"/>
            <a:ext cx="2649141" cy="331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08"/>
              </a:lnSpc>
              <a:buNone/>
            </a:pPr>
            <a:r>
              <a:rPr lang="en-US" sz="2086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Sequence Modeling</a:t>
            </a:r>
            <a:endParaRPr lang="en-US" sz="2086" dirty="0"/>
          </a:p>
        </p:txBody>
      </p:sp>
      <p:sp>
        <p:nvSpPr>
          <p:cNvPr id="8" name="Text 4"/>
          <p:cNvSpPr/>
          <p:nvPr/>
        </p:nvSpPr>
        <p:spPr>
          <a:xfrm>
            <a:off x="1802249" y="6770251"/>
            <a:ext cx="5361503" cy="6457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43"/>
              </a:lnSpc>
              <a:buNone/>
            </a:pPr>
            <a:r>
              <a:rPr lang="en-US" sz="158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LSTMs capture temporal dependencies in sequential data to understand the context of each element.</a:t>
            </a:r>
            <a:endParaRPr lang="en-US" sz="1589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6409" y="2752130"/>
            <a:ext cx="5361623" cy="331362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6409" y="6318052"/>
            <a:ext cx="2649141" cy="331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08"/>
              </a:lnSpc>
              <a:buNone/>
            </a:pPr>
            <a:r>
              <a:rPr lang="en-US" sz="2086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Text Generation</a:t>
            </a:r>
            <a:endParaRPr lang="en-US" sz="2086" dirty="0"/>
          </a:p>
        </p:txBody>
      </p:sp>
      <p:sp>
        <p:nvSpPr>
          <p:cNvPr id="11" name="Text 6"/>
          <p:cNvSpPr/>
          <p:nvPr/>
        </p:nvSpPr>
        <p:spPr>
          <a:xfrm>
            <a:off x="7466409" y="6770251"/>
            <a:ext cx="5361623" cy="6457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43"/>
              </a:lnSpc>
              <a:buNone/>
            </a:pPr>
            <a:r>
              <a:rPr lang="en-US" sz="158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LSTMs can be trained to generate new sequences that are similar to the training data.</a:t>
            </a:r>
            <a:endParaRPr lang="en-US" sz="1589" dirty="0"/>
          </a:p>
        </p:txBody>
      </p:sp>
      <p:pic>
        <p:nvPicPr>
          <p:cNvPr id="12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2024-07-27T18:32:26Z</dcterms:created>
  <dcterms:modified xsi:type="dcterms:W3CDTF">2024-07-27T18:32:26Z</dcterms:modified>
</cp:coreProperties>
</file>